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3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1" r:id="rId4"/>
    <p:sldId id="312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</p:sldIdLst>
  <p:sldSz cx="18288000" cy="10287000"/>
  <p:notesSz cx="6858000" cy="9144000"/>
  <p:embeddedFontLst>
    <p:embeddedFont>
      <p:font typeface="Arial Black" panose="020B0A04020102020204" pitchFamily="34" charset="0"/>
      <p:bold r:id="rId16"/>
    </p:embeddedFont>
    <p:embeddedFont>
      <p:font typeface="等线" panose="02010600030101010101" pitchFamily="2" charset="-122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7" autoAdjust="0"/>
    <p:restoredTop sz="94608" autoAdjust="0"/>
  </p:normalViewPr>
  <p:slideViewPr>
    <p:cSldViewPr showGuides="1">
      <p:cViewPr varScale="1">
        <p:scale>
          <a:sx n="51" d="100"/>
          <a:sy n="51" d="100"/>
        </p:scale>
        <p:origin x="64" y="17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2844" y="5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7FD8D-A8A7-4B8B-BC92-0C9D2B33E707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10A5E-B055-4BF7-95CB-060C71523A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2BF771-B6C3-413A-8B8F-C7FC301641A1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B0994B-EF13-47E6-9E60-0D1B789061A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656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572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64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244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234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437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697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B0994B-EF13-47E6-9E60-0D1B789061A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5694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618118-30F6-4B88-90B6-9AC3DE6F9DC9}" type="datetime1">
              <a:rPr lang="en-US" altLang="zh-CN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9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oShape 12"/>
          <p:cNvSpPr/>
          <p:nvPr/>
        </p:nvSpPr>
        <p:spPr>
          <a:xfrm>
            <a:off x="7391425" y="9714706"/>
            <a:ext cx="3511501" cy="0"/>
          </a:xfrm>
          <a:prstGeom prst="line">
            <a:avLst/>
          </a:prstGeom>
          <a:ln w="9525" cap="flat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682978" y="4411857"/>
            <a:ext cx="16922011" cy="14951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400" spc="600" dirty="0">
                <a:latin typeface="+mj-lt"/>
              </a:rPr>
              <a:t>Histological images by parallel computing </a:t>
            </a:r>
          </a:p>
          <a:p>
            <a:pPr algn="ctr">
              <a:lnSpc>
                <a:spcPts val="6000"/>
              </a:lnSpc>
            </a:pPr>
            <a:r>
              <a:rPr lang="en-US" sz="4400" spc="600" dirty="0">
                <a:latin typeface="+mj-lt"/>
              </a:rPr>
              <a:t>on Apache Spark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676135" y="7728607"/>
            <a:ext cx="8935701" cy="889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altLang="zh-CN" sz="2800" spc="240" dirty="0">
                <a:solidFill>
                  <a:srgbClr val="1D1127"/>
                </a:solidFill>
              </a:rPr>
              <a:t>G</a:t>
            </a:r>
            <a:r>
              <a:rPr lang="zh-CN" altLang="en-US" sz="2800" spc="240" dirty="0">
                <a:solidFill>
                  <a:srgbClr val="1D1127"/>
                </a:solidFill>
              </a:rPr>
              <a:t>UO Xiaofan</a:t>
            </a:r>
            <a:r>
              <a:rPr lang="en-US" altLang="zh-CN" sz="2800" spc="240" dirty="0">
                <a:solidFill>
                  <a:srgbClr val="1D1127"/>
                </a:solidFill>
              </a:rPr>
              <a:t>   </a:t>
            </a:r>
            <a:endParaRPr lang="en-GB" altLang="zh-CN" sz="2800" spc="240" dirty="0">
              <a:solidFill>
                <a:srgbClr val="1D1127"/>
              </a:solidFill>
            </a:endParaRPr>
          </a:p>
          <a:p>
            <a:pPr algn="ctr">
              <a:lnSpc>
                <a:spcPts val="3600"/>
              </a:lnSpc>
            </a:pPr>
            <a:r>
              <a:rPr lang="en-GB" altLang="zh-CN" sz="2800" spc="240" dirty="0">
                <a:solidFill>
                  <a:srgbClr val="1D1127"/>
                </a:solidFill>
              </a:rPr>
              <a:t>LIU Q</a:t>
            </a:r>
            <a:r>
              <a:rPr lang="en-US" altLang="zh-CN" sz="2800" spc="240" dirty="0" err="1">
                <a:solidFill>
                  <a:srgbClr val="1D1127"/>
                </a:solidFill>
              </a:rPr>
              <a:t>inyu</a:t>
            </a:r>
            <a:endParaRPr lang="en-US" altLang="zh-CN" sz="2800" spc="240" dirty="0">
              <a:solidFill>
                <a:srgbClr val="1D1127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05747" y="9105900"/>
            <a:ext cx="2476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31 / 05 / 2024</a:t>
            </a:r>
            <a:endParaRPr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3209900" y="1104900"/>
            <a:ext cx="118681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4800" dirty="0"/>
              <a:t>IX.2408 - Initiation à la Recherche</a:t>
            </a:r>
            <a:endParaRPr lang="zh-CN" altLang="en-US" sz="4800" dirty="0"/>
          </a:p>
        </p:txBody>
      </p:sp>
      <p:sp>
        <p:nvSpPr>
          <p:cNvPr id="7" name="文本框 6"/>
          <p:cNvSpPr txBox="1"/>
          <p:nvPr/>
        </p:nvSpPr>
        <p:spPr>
          <a:xfrm>
            <a:off x="6800829" y="2253432"/>
            <a:ext cx="46863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PRESENTATION</a:t>
            </a:r>
            <a:endParaRPr lang="zh-CN" alt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2"/>
          <p:cNvSpPr txBox="1"/>
          <p:nvPr/>
        </p:nvSpPr>
        <p:spPr>
          <a:xfrm>
            <a:off x="1485511" y="647700"/>
            <a:ext cx="15316977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3. Summary of Key Findings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337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2"/>
          <p:cNvSpPr txBox="1"/>
          <p:nvPr/>
        </p:nvSpPr>
        <p:spPr>
          <a:xfrm>
            <a:off x="3047222" y="668942"/>
            <a:ext cx="12574555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4. Conclusion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8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2"/>
          <p:cNvSpPr txBox="1"/>
          <p:nvPr/>
        </p:nvSpPr>
        <p:spPr>
          <a:xfrm>
            <a:off x="3047222" y="668942"/>
            <a:ext cx="12574555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5. References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854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4"/>
          <p:cNvSpPr txBox="1"/>
          <p:nvPr/>
        </p:nvSpPr>
        <p:spPr>
          <a:xfrm>
            <a:off x="1444692" y="1292292"/>
            <a:ext cx="15398617" cy="923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CONTENT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351088" y="2991231"/>
            <a:ext cx="11585824" cy="5768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sz="3600" b="1" spc="249" dirty="0">
                <a:solidFill>
                  <a:srgbClr val="1D1127"/>
                </a:solidFill>
              </a:rPr>
              <a:t>Introduction</a:t>
            </a:r>
          </a:p>
          <a:p>
            <a:pPr marL="514350" indent="-51435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sz="3600" b="1" spc="249" dirty="0">
                <a:solidFill>
                  <a:srgbClr val="1D1127"/>
                </a:solidFill>
              </a:rPr>
              <a:t>Research Papers Review</a:t>
            </a:r>
          </a:p>
          <a:p>
            <a:pPr marL="514350" indent="-51435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sz="3600" b="1" spc="249" dirty="0">
                <a:solidFill>
                  <a:srgbClr val="1D1127"/>
                </a:solidFill>
              </a:rPr>
              <a:t>Summary of Key Findings</a:t>
            </a:r>
          </a:p>
          <a:p>
            <a:pPr marL="514350" indent="-51435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sz="3600" b="1" spc="249" dirty="0">
                <a:solidFill>
                  <a:srgbClr val="1D1127"/>
                </a:solidFill>
              </a:rPr>
              <a:t>Conclusion</a:t>
            </a:r>
          </a:p>
          <a:p>
            <a:pPr marL="514350" indent="-514350">
              <a:lnSpc>
                <a:spcPct val="20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altLang="zh-CN" sz="3600" b="1" spc="249" dirty="0">
                <a:solidFill>
                  <a:srgbClr val="1D1127"/>
                </a:solidFill>
              </a:rPr>
              <a:t>References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4692" y="654117"/>
            <a:ext cx="15398617" cy="923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1.Introduction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19250" y="2004721"/>
            <a:ext cx="15525750" cy="78790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What are histological images?</a:t>
            </a:r>
          </a:p>
          <a:p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	</a:t>
            </a:r>
            <a:r>
              <a:rPr lang="en-US" sz="3200" spc="110" dirty="0">
                <a:solidFill>
                  <a:srgbClr val="1D1127"/>
                </a:solidFill>
                <a:sym typeface="+mn-ea"/>
              </a:rPr>
              <a:t>Microscopic images of tissue sections stained to highlight structures such as cells and their components.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Why analyze histological images?</a:t>
            </a:r>
          </a:p>
          <a:p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	</a:t>
            </a:r>
            <a:r>
              <a:rPr lang="en-US" sz="3200" spc="110" dirty="0">
                <a:solidFill>
                  <a:srgbClr val="1D1127"/>
                </a:solidFill>
                <a:sym typeface="+mn-ea"/>
              </a:rPr>
              <a:t>Essential for diagnosing diseases, understanding tissue morphology, and identifying pathological changes, aiding in disease detection and classification.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How does parallel computing benefit big data analysis?</a:t>
            </a:r>
          </a:p>
          <a:p>
            <a:r>
              <a:rPr lang="en-US" sz="3200" b="1" spc="110" dirty="0">
                <a:solidFill>
                  <a:srgbClr val="1D1127"/>
                </a:solidFill>
                <a:sym typeface="+mn-ea"/>
              </a:rPr>
              <a:t>	</a:t>
            </a:r>
            <a:r>
              <a:rPr lang="en-US" sz="3200" spc="110" dirty="0">
                <a:solidFill>
                  <a:srgbClr val="1D1127"/>
                </a:solidFill>
                <a:sym typeface="+mn-ea"/>
              </a:rPr>
              <a:t>Enables simultaneous processing of large datasets, reducing computation time and improving efficiency.​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3200" b="1" spc="110" dirty="0">
                <a:solidFill>
                  <a:srgbClr val="1D1127"/>
                </a:solidFill>
              </a:rPr>
              <a:t>What is Apache Spark?</a:t>
            </a:r>
          </a:p>
          <a:p>
            <a:r>
              <a:rPr lang="en-US" altLang="zh-CN" sz="3200" spc="110" dirty="0">
                <a:solidFill>
                  <a:srgbClr val="1D1127"/>
                </a:solidFill>
                <a:sym typeface="+mn-ea"/>
              </a:rPr>
              <a:t>	An open-source, distributed computing system for big data processing, known for its speed, ease of use, and efficiency in handling large-scale data and iterative algorithms.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583905" y="974694"/>
            <a:ext cx="17297400" cy="96151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Whole-slide images (WSI) for histopathological tissue analysis.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Training pipeline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Inference pipeline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Ensemble segmentation model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Deep learning framework for histopathological image analysis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Ensemble segmentation model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Lymph node metastases classification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Uncertainty estimation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Introduced a deep learning framework to improve efficiency in histopathology tissue analysis.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Demonstrated significant improvements in segmentation accuracy and reliability.</a:t>
            </a:r>
          </a:p>
          <a:p>
            <a:pPr algn="just">
              <a:lnSpc>
                <a:spcPct val="150000"/>
              </a:lnSpc>
            </a:pPr>
            <a:endParaRPr lang="en-US" sz="2800" spc="124" dirty="0">
              <a:solidFill>
                <a:srgbClr val="1D1127"/>
              </a:solidFill>
            </a:endParaRP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Papers-1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377470" y="5143500"/>
            <a:ext cx="35038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https://doi.org/10.1038/s41598-021-90444-8</a:t>
            </a:r>
            <a:endParaRPr lang="en-US" altLang="zh-CN" sz="1100" dirty="0"/>
          </a:p>
        </p:txBody>
      </p:sp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15C76EE1-2400-2B1F-3136-ED905395C5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808" y="2415289"/>
            <a:ext cx="8018102" cy="24239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79054" y="1244206"/>
            <a:ext cx="17297400" cy="96151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Whole-slide images (WSI) for histopathological tissue analysis.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feature pyramid (ResNet50-GICN-GPP)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Patch sampling method to resample images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Multi-scale feature extraction using GICN and GPP structures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ResNet50-based convolutional neural network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Patch sampling for data resampling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Integration of multi-level features through GICN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Multi-scale semantic information exploration with GPP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Improved segmentation accuracy (63% Dice coefficient) .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Demonstrated effectiveness across different cancer types.</a:t>
            </a:r>
          </a:p>
          <a:p>
            <a:pPr algn="just">
              <a:lnSpc>
                <a:spcPct val="150000"/>
              </a:lnSpc>
            </a:pPr>
            <a:endParaRPr lang="en-US" sz="2800" spc="124" dirty="0">
              <a:solidFill>
                <a:srgbClr val="1D1127"/>
              </a:solidFill>
            </a:endParaRP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Papers-2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250954" y="4272674"/>
            <a:ext cx="35038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 https://doi.org/10.1186/s13640-018-0320-8</a:t>
            </a:r>
            <a:endParaRPr lang="en-US" altLang="zh-CN" sz="1100" dirty="0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A69D1543-5EB3-9C0B-65D0-19744D5E3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2710548"/>
            <a:ext cx="7702946" cy="143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95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79054" y="1562100"/>
            <a:ext cx="17297400" cy="7676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Histopathology images with nuclei segmentation.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Bayesian deep learning methods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Monte-Carlo dropout for uncertainty estimation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Bayesian representation for nuclei segmentation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Use of deep learning models like U-Net and Hover-net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Monte-Carlo dropout for enhanced model uncertainty estimation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Achieved superior segmentation performance and uncertainty estimation.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Outperformed existing models in terms of F1-score and </a:t>
            </a:r>
            <a:r>
              <a:rPr lang="en-US" sz="2800" spc="124" dirty="0" err="1">
                <a:solidFill>
                  <a:srgbClr val="1D1127"/>
                </a:solidFill>
              </a:rPr>
              <a:t>IoU</a:t>
            </a:r>
            <a:r>
              <a:rPr lang="en-US" sz="2800" spc="124" dirty="0">
                <a:solidFill>
                  <a:srgbClr val="1D1127"/>
                </a:solidFill>
              </a:rPr>
              <a:t> on the </a:t>
            </a:r>
            <a:r>
              <a:rPr lang="en-US" sz="2800" spc="124" dirty="0" err="1">
                <a:solidFill>
                  <a:srgbClr val="1D1127"/>
                </a:solidFill>
              </a:rPr>
              <a:t>PanNuke</a:t>
            </a:r>
            <a:r>
              <a:rPr lang="en-US" sz="2800" spc="124" dirty="0">
                <a:solidFill>
                  <a:srgbClr val="1D1127"/>
                </a:solidFill>
              </a:rPr>
              <a:t> dataset.</a:t>
            </a: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Papers-3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569807" y="4362132"/>
            <a:ext cx="37255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 https://doi.org/10.1186/s12880-023-01121-3</a:t>
            </a:r>
            <a:endParaRPr lang="en-US" altLang="zh-CN" sz="1100" dirty="0"/>
          </a:p>
        </p:txBody>
      </p:sp>
      <p:pic>
        <p:nvPicPr>
          <p:cNvPr id="6" name="图片 5" descr="文本&#10;&#10;描述已自动生成">
            <a:extLst>
              <a:ext uri="{FF2B5EF4-FFF2-40B4-BE49-F238E27FC236}">
                <a16:creationId xmlns:a16="http://schemas.microsoft.com/office/drawing/2014/main" id="{7EBDB64C-370B-2AB4-AF12-6799BBD60E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2476500"/>
            <a:ext cx="8083502" cy="182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7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84273" y="2247900"/>
            <a:ext cx="17297400" cy="6383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Various histopathology images.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Survey of technologies focusing on deep neural networks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Comparison and analysis of recent deep learning techniques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Overview of neural network architectures for histopathology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Provided an overview of the latest advancements in deep learning for histopathology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Highlighted strengths and weaknesses of different neural network architectures</a:t>
            </a: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Papers-4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401800" y="4079036"/>
            <a:ext cx="36153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 https://doi.org/10.3390/computation11040081</a:t>
            </a:r>
            <a:endParaRPr lang="en-US" altLang="zh-CN" sz="1100" dirty="0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C6C6D48A-7963-D561-EACF-0B1BB5283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4664" y="2628900"/>
            <a:ext cx="9362499" cy="134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41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85800" y="2171700"/>
            <a:ext cx="17297400" cy="6383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Various histopathological images across studies.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Discusses various AI and machine learning approaches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Survey of AI applications in histopathology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Analysis of deep learning and machine learning techniques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Comprehensive review of AI applications in histopathology.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Identified key trends and future research directions.</a:t>
            </a: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Papers-5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973300" y="4023664"/>
            <a:ext cx="37255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 https://doi.org/10.1002/widm.1474</a:t>
            </a:r>
            <a:endParaRPr lang="en-US" altLang="zh-CN" sz="1100" dirty="0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2CE2B1C9-C52A-97B5-F43F-01BB954125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2088369"/>
            <a:ext cx="8066233" cy="186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685800" y="2958463"/>
            <a:ext cx="17297400" cy="6383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Histological images type: </a:t>
            </a:r>
          </a:p>
          <a:p>
            <a:pPr algn="just">
              <a:lnSpc>
                <a:spcPct val="150000"/>
              </a:lnSpc>
            </a:pPr>
            <a:r>
              <a:rPr lang="en-US" sz="2800" spc="124" dirty="0">
                <a:solidFill>
                  <a:srgbClr val="1D1127"/>
                </a:solidFill>
              </a:rPr>
              <a:t>	Nuclei segmentation in histopathological images.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Parallel computing technology: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Discusses deep learning methods without specific parallel computing focus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Main methods: 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Survey of recent deep learning trends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Comparison of various models and techniques for nuclei segmentation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sz="2800" b="1" spc="124" dirty="0">
                <a:solidFill>
                  <a:srgbClr val="1D1127"/>
                </a:solidFill>
              </a:rPr>
              <a:t>Conclusion and achievements: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Highlighted recent trends and advancements in deep learning for nuclei segmentation</a:t>
            </a:r>
          </a:p>
          <a:p>
            <a:pPr marL="914400" lvl="1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24" dirty="0">
                <a:solidFill>
                  <a:srgbClr val="1D1127"/>
                </a:solidFill>
              </a:rPr>
              <a:t>Provided insights into performance and challenges of different segmentation models</a:t>
            </a:r>
          </a:p>
        </p:txBody>
      </p:sp>
      <p:sp>
        <p:nvSpPr>
          <p:cNvPr id="11" name="TextBox 2"/>
          <p:cNvSpPr txBox="1"/>
          <p:nvPr/>
        </p:nvSpPr>
        <p:spPr>
          <a:xfrm>
            <a:off x="4037045" y="320876"/>
            <a:ext cx="10213909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spc="600" dirty="0">
                <a:solidFill>
                  <a:srgbClr val="1D1127"/>
                </a:solidFill>
                <a:latin typeface="+mj-lt"/>
              </a:rPr>
              <a:t>2. Papers-6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4562500" y="3045018"/>
            <a:ext cx="37255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zh-CN" sz="1100" dirty="0"/>
              <a:t>DOI link: https://doi.org/10.1007/s12530-023-09491-3</a:t>
            </a:r>
            <a:endParaRPr lang="en-US" altLang="zh-CN" sz="11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4B66DB-13A6-C561-801B-D5F8B5AF77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555" y="2047669"/>
            <a:ext cx="11208326" cy="91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79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自定义 2">
      <a:majorFont>
        <a:latin typeface="Arial Black"/>
        <a:ea typeface="等线 Light"/>
        <a:cs typeface=""/>
      </a:majorFont>
      <a:minorFont>
        <a:latin typeface="Arial"/>
        <a:ea typeface="等线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694</Words>
  <Application>Microsoft Office PowerPoint</Application>
  <PresentationFormat>自定义</PresentationFormat>
  <Paragraphs>127</Paragraphs>
  <Slides>12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Wingdings</vt:lpstr>
      <vt:lpstr>Arial</vt:lpstr>
      <vt:lpstr>Arial Black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Xiaofan GUO</dc:creator>
  <cp:lastModifiedBy>Xiaofan GUO</cp:lastModifiedBy>
  <cp:revision>303</cp:revision>
  <dcterms:created xsi:type="dcterms:W3CDTF">2024-01-18T00:04:36Z</dcterms:created>
  <dcterms:modified xsi:type="dcterms:W3CDTF">2024-05-30T17:49:46Z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60425A13FC86F11D146BA86571B00839_43</vt:lpwstr>
  </property>
  <property fmtid="{D5CDD505-2E9C-101B-9397-08002B2CF9AE}" pid="3" name="KSOProductBuildVer">
    <vt:lpwstr>1033-6.2.2.8394</vt:lpwstr>
  </property>
  <property fmtid="{D5CDD505-2E9C-101B-9397-08002B2CF9AE}" pid="4" name="ContentTypeId">
    <vt:lpwstr>0x010100EF24C12693E09A468ED2EB8BADE699E0</vt:lpwstr>
  </property>
</Properties>
</file>

<file path=docProps/thumbnail.jpeg>
</file>